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329" r:id="rId2"/>
    <p:sldId id="323" r:id="rId3"/>
    <p:sldId id="324" r:id="rId4"/>
    <p:sldId id="339" r:id="rId5"/>
    <p:sldId id="340" r:id="rId6"/>
    <p:sldId id="256" r:id="rId7"/>
    <p:sldId id="325" r:id="rId8"/>
    <p:sldId id="326" r:id="rId9"/>
    <p:sldId id="330" r:id="rId10"/>
    <p:sldId id="328" r:id="rId11"/>
    <p:sldId id="327" r:id="rId12"/>
    <p:sldId id="318" r:id="rId13"/>
    <p:sldId id="275" r:id="rId14"/>
    <p:sldId id="331" r:id="rId15"/>
    <p:sldId id="332" r:id="rId16"/>
    <p:sldId id="333" r:id="rId17"/>
    <p:sldId id="319" r:id="rId18"/>
    <p:sldId id="334" r:id="rId19"/>
    <p:sldId id="335" r:id="rId20"/>
    <p:sldId id="309" r:id="rId21"/>
    <p:sldId id="336" r:id="rId22"/>
    <p:sldId id="337" r:id="rId23"/>
    <p:sldId id="338" r:id="rId24"/>
    <p:sldId id="321" r:id="rId25"/>
    <p:sldId id="312" r:id="rId26"/>
    <p:sldId id="322" r:id="rId27"/>
    <p:sldId id="34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3957" autoAdjust="0"/>
  </p:normalViewPr>
  <p:slideViewPr>
    <p:cSldViewPr snapToGrid="0">
      <p:cViewPr varScale="1">
        <p:scale>
          <a:sx n="63" d="100"/>
          <a:sy n="63" d="100"/>
        </p:scale>
        <p:origin x="-132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47E12-DFA3-4470-A594-282E1847C2E3}" type="datetimeFigureOut">
              <a:rPr lang="it-IT" smtClean="0"/>
              <a:t>16/08/2017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2D0A7-171E-4CB3-B2FE-D04D619E84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571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Parola di Dio non solo è una buona novella per la vita privata delle persone, ma anche un criterio di giudizio e una luce per il discernimento delle diverse sfide con cui si confrontano i coniugi e le famiglie».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D0A7-171E-4CB3-B2FE-D04D619E8491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30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Varchiamo dunque la soglia di questa casa serena, con la sua famiglia seduta intorno alla mensa festiva.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D0A7-171E-4CB3-B2FE-D04D619E8491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219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102CDDB-78B4-4CAE-B21E-54B51364AE4B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3410-970E-4E6B-B7CD-05064FE56A95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DD23B6-7BE4-460A-A4B6-FA7310D655BE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8A8365-90B7-48AA-9D9E-132F4E5F684F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18376A-B22B-41F8-BFBC-D6CAFA6C11E4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1CD-F254-4F31-ACA0-14067BC8F910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FAE5-4ACE-4356-8639-C55CF5D35DA8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EE12-C39B-4239-8E0C-D0E8AB292AC4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6E63FF-E3FD-47A7-94B4-8BB228CBA4BA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6053-8E12-4A3D-9E5E-0ECBF4870809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24A928E-1F62-4BBE-88FC-F18E3C6BFD17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8278-4277-41E8-B036-B712FD1FD25C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3E78-5371-4890-AF33-B7AC3B145D6E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C184-6330-49D8-B5D4-946F6C03C13D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44B-DA6F-4EBF-BE91-42B0F1CE988C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07EC-92BD-4D45-8833-3D4B7713A87C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3BA2-73BD-43D9-9F93-6FC3B1DAC170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2893" y="681926"/>
            <a:ext cx="8830950" cy="2600920"/>
          </a:xfrm>
        </p:spPr>
        <p:txBody>
          <a:bodyPr>
            <a:noAutofit/>
          </a:bodyPr>
          <a:lstStyle/>
          <a:p>
            <a:pPr algn="ctr"/>
            <a:r>
              <a:rPr lang="it-IT" sz="9600" dirty="0">
                <a:solidFill>
                  <a:srgbClr val="FF0000"/>
                </a:solidFill>
                <a:latin typeface="Algerian" panose="04020705040A02060702" pitchFamily="82" charset="0"/>
              </a:rPr>
              <a:t>AMORIS </a:t>
            </a:r>
            <a:br>
              <a:rPr lang="it-IT" sz="96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sz="9600" dirty="0">
                <a:solidFill>
                  <a:srgbClr val="FF0000"/>
                </a:solidFill>
                <a:latin typeface="Algerian" panose="04020705040A02060702" pitchFamily="82" charset="0"/>
              </a:rPr>
              <a:t>LAETIZIA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2893" y="4122549"/>
            <a:ext cx="11206716" cy="17253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ESORTAZIONE APOSTOLICA SULL’AMORE NELLA FAMIGLIA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09561" y="6204367"/>
            <a:ext cx="2910840" cy="428907"/>
          </a:xfrm>
        </p:spPr>
        <p:txBody>
          <a:bodyPr/>
          <a:lstStyle/>
          <a:p>
            <a:fld id="{D6ED1271-9B87-45EB-994E-D72D7EABA0D5}" type="datetime1">
              <a:rPr lang="it-IT" sz="2000" smtClean="0">
                <a:latin typeface="Arial" panose="020B0604020202020204" pitchFamily="34" charset="0"/>
                <a:cs typeface="Arial" panose="020B0604020202020204" pitchFamily="34" charset="0"/>
              </a:rPr>
              <a:t>16/08/2017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3708" t="8727" r="25386" b="6829"/>
          <a:stretch/>
        </p:blipFill>
        <p:spPr>
          <a:xfrm>
            <a:off x="8951452" y="114622"/>
            <a:ext cx="2808157" cy="39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4440" y="689550"/>
            <a:ext cx="65826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6600" u="heavy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protagonisti</a:t>
            </a:r>
            <a:r>
              <a:rPr lang="it-IT" sz="6600" u="heavy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endParaRPr lang="it-IT" sz="4000" u="heav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4000" u="heavy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e la tua sposa </a:t>
            </a:r>
            <a:r>
              <a:rPr lang="it-IT" sz="4000" u="heavy" dirty="0">
                <a:latin typeface="Arial" panose="020B0604020202020204" pitchFamily="34" charset="0"/>
                <a:cs typeface="Arial" panose="020B0604020202020204" pitchFamily="34" charset="0"/>
              </a:rPr>
              <a:t>(9-13)</a:t>
            </a:r>
          </a:p>
          <a:p>
            <a:pPr lvl="0"/>
            <a:endParaRPr lang="it-IT" sz="4000" u="heav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4000" u="heavy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tuoi figli come virgulti di ulivo </a:t>
            </a:r>
            <a:r>
              <a:rPr lang="it-IT" sz="4000" u="heavy" dirty="0">
                <a:latin typeface="Arial" panose="020B0604020202020204" pitchFamily="34" charset="0"/>
                <a:cs typeface="Arial" panose="020B0604020202020204" pitchFamily="34" charset="0"/>
              </a:rPr>
              <a:t>(14-18)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b="1" dirty="0"/>
              <a:t> </a:t>
            </a:r>
            <a:endParaRPr lang="it-IT" sz="4000" dirty="0"/>
          </a:p>
          <a:p>
            <a:endParaRPr lang="it-IT" sz="4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54" y="2865120"/>
            <a:ext cx="5089413" cy="30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6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4360" y="487679"/>
            <a:ext cx="86715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9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troviamo la coppia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del padre e della madre con tutta la loro storia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d’amore: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4000" i="1" dirty="0">
                <a:latin typeface="Arial" panose="020B0604020202020204" pitchFamily="34" charset="0"/>
                <a:cs typeface="Arial" panose="020B0604020202020204" pitchFamily="34" charset="0"/>
              </a:rPr>
              <a:t>Non avete letto che il Creatore da principio li fece maschio e femmina?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it-IT" sz="4000" i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 19,4). E riprende il mandato del Libro della Genesi: «</a:t>
            </a:r>
            <a:r>
              <a:rPr lang="it-IT" sz="4000" i="1" dirty="0">
                <a:latin typeface="Arial" panose="020B0604020202020204" pitchFamily="34" charset="0"/>
                <a:cs typeface="Arial" panose="020B0604020202020204" pitchFamily="34" charset="0"/>
              </a:rPr>
              <a:t>Per questo l’uomo lascerà suo padre e sua madre e si unirà a sua moglie, e i due saranno un’unica carne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it-IT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it-IT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2,24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44" y="2331720"/>
            <a:ext cx="3183255" cy="31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2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9121" y="564655"/>
            <a:ext cx="107289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11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 coppia che</a:t>
            </a:r>
          </a:p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ama e genera la vita </a:t>
            </a:r>
          </a:p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è la vera «scultura» </a:t>
            </a:r>
          </a:p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vivente. </a:t>
            </a:r>
          </a:p>
          <a:p>
            <a:endParaRPr lang="it-IT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nostro Dio, nel suo mistero più intimo, non è solitudine, bensì una famiglia, dato che ha </a:t>
            </a:r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sé paternità, filiazione e l’essenza della famiglia che è l’amore. Questo amore, nella famiglia divina, è lo Spirito Santo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1026" name="Picture 2" descr="Risultati immagini per immagini di materni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87" y="0"/>
            <a:ext cx="6041365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7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3922" y="1657347"/>
            <a:ext cx="68101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 2,23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: Questa volta essa è carne della mia carne e osso delle mie ossa».</a:t>
            </a:r>
          </a:p>
          <a:p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2,8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: «Una voce, il mio diletto! Eccolo, viene saltando per i monti, balzando tra le colline».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07080" y="207320"/>
            <a:ext cx="829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12: LO </a:t>
            </a:r>
            <a:r>
              <a:rPr lang="it-IT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STUPORE DELL’APPARTENENZA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55" y="1895507"/>
            <a:ext cx="4209650" cy="4962493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8D75-8189-4F14-9EC4-C1313EDB28FB}" type="datetime1">
              <a:rPr lang="it-IT" smtClean="0"/>
              <a:t>16/08/2017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7EDC-CD11-4938-8316-6FA34ED2DCC3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67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3880" y="716280"/>
            <a:ext cx="708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13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2,24: «Si unirà a sua moglie e i due saranno un’unica carne».  Il verbo </a:t>
            </a:r>
            <a:r>
              <a:rPr lang="it-IT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unirsi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indica l’adesione fisica e interiore, ma anche la reciproca donazione volontaria d’amore. </a:t>
            </a: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1722120"/>
            <a:ext cx="4869594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0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pPr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1480" y="123444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14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 I figli, come «virgulti d’ulivo», sono pieni di energia e di vitalità. I figli sono una benedizione, dono di Dio, che vengono prima di ogni merito e condizione.  </a:t>
            </a: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2468880"/>
            <a:ext cx="4470113" cy="29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9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3840" y="767148"/>
            <a:ext cx="7528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15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Nel Nuovo Testamento si parla della «</a:t>
            </a:r>
            <a:r>
              <a:rPr lang="it-IT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Chiesa che si riunisce nella casa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casa si può trasformare in chiesa domestica, in sede dell’Eucaristia. </a:t>
            </a:r>
          </a:p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Ecco,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alla porta e busso. Se qualcuno ascolta la mia voce e mi apre la porta, io verrò da lui, cenerò con lui ed egli con me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it-IT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3,20).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86462"/>
            <a:ext cx="42862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7640" y="213361"/>
            <a:ext cx="11612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16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: (in quanto chiesa 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domestica)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La famiglia è il luogo dove i genitori diventano i primi </a:t>
            </a:r>
            <a:r>
              <a:rPr lang="it-IT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maestri della fede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per i loro figli. E’ un compito «artigianale», da persona a persona. Che favorisce il personale cammino di 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vita. 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3609629"/>
            <a:ext cx="6004559" cy="32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7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54480" y="1432560"/>
            <a:ext cx="9006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17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 I genitori hanno il dovere di compiere con serietà la loro missione educativa. I figli sono chiamati ad accogliere e praticare il comandamento: «Onora tuo padre e tua madre».</a:t>
            </a: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0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5280" y="30480"/>
            <a:ext cx="1104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18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Il Vangelo ricorda che i figli non sono proprietà della famiglia, ma hanno davanti il loro personale cammino di vita. Hanno una loro vocazione. Le relazioni possono maturare al di là dei legami di sangue: «</a:t>
            </a:r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Mia madre e i miei fratelli sono questi: coloro che ascoltano la </a:t>
            </a:r>
          </a:p>
          <a:p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parola di Dio e la mettono in </a:t>
            </a:r>
          </a:p>
          <a:p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pratica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 (Lc 8, 21)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4" y="2967529"/>
            <a:ext cx="5293996" cy="38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9120" y="746125"/>
            <a:ext cx="9829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AL 6: 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Occorre incontrare il «</a:t>
            </a:r>
            <a:r>
              <a:rPr lang="it-IT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tono </a:t>
            </a:r>
            <a:r>
              <a:rPr lang="it-IT" sz="4800" i="1" dirty="0">
                <a:latin typeface="Arial" panose="020B0604020202020204" pitchFamily="34" charset="0"/>
                <a:cs typeface="Arial" panose="020B0604020202020204" pitchFamily="34" charset="0"/>
              </a:rPr>
              <a:t>adeguato</a:t>
            </a:r>
            <a:r>
              <a:rPr lang="it-IT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per leggere le Scritture. 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Qual è il «tono adeguato»?</a:t>
            </a:r>
          </a:p>
          <a:p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	 	L‘invito è di 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leggere il testo con uno sguardo non formale, non istituzionalizzato, ma 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</a:p>
          <a:p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narrazione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32" y="3916680"/>
            <a:ext cx="2994798" cy="21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3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3717" y="247973"/>
            <a:ext cx="11383581" cy="1053885"/>
          </a:xfrm>
        </p:spPr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19: La fragilità dell’amore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3824" y="1301858"/>
            <a:ext cx="5627176" cy="5419617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19,6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 “Per la </a:t>
            </a:r>
            <a:r>
              <a:rPr lang="it-IT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durezza del vostro cuore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Mosè vi ha permesso di ripudiare le vostre mogli, ma da principio non fu così”. (AL 62). Con il peccato, la relazione d’amore e di purezza si trasforma in dominio (Gn 3, 16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6053-8E12-4A3D-9E5E-0ECBF4870809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7" y="2231756"/>
            <a:ext cx="5670703" cy="37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5759" y="1051560"/>
            <a:ext cx="60045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20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 Bibbia conosce molte pagine di sangue e sofferenza, a partire da Caino e Abele, per poi passare a Giacobbe, Giuseppe, Davide….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37" y="1295400"/>
            <a:ext cx="5337985" cy="50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5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63000" y="41148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3360" y="21253"/>
            <a:ext cx="80467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21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Gesù stesso nasce in una famiglia modesta, che ben presto deve fuggire in una terra straniera. Egli entra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nelle case di Pietro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Mc 1,30-31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Giairo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e in quella di Lazzaro 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5,22-24.35-43; </a:t>
            </a:r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11,1-44); ascolta il grido disperato della vedova di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Nain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7,11-15);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 padre dell’epilettico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9,17-27).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Entra nella casa di Matteo, Zaccheo 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9,9-13;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Lc 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19,1-10), e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 fariseo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7,36-50).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68" y="3862170"/>
            <a:ext cx="4233072" cy="29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7640" y="60960"/>
            <a:ext cx="103632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 vita delle famiglie diventa il </a:t>
            </a:r>
            <a:r>
              <a:rPr lang="it-IT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vocabolario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delle sue parabole: figli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che se ne vanno di 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casa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4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4400" i="1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15,11-32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), figli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difficili con comportamenti inspiegabili (</a:t>
            </a:r>
            <a:r>
              <a:rPr lang="it-IT" sz="4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4400" i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21,28-31) o vittime della violenza (</a:t>
            </a:r>
            <a:r>
              <a:rPr lang="it-IT" sz="4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12,1-9). Figli perduti (Lc 15, 16-30), e sposi che rischiano una brutta figura… (</a:t>
            </a:r>
            <a:r>
              <a:rPr lang="it-IT" sz="4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2,1-10) o per la latitanza degli invitati (</a:t>
            </a:r>
            <a:r>
              <a:rPr lang="it-IT" sz="4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4400" i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 22,1-10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74" y="1687565"/>
            <a:ext cx="2486025" cy="30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3841" y="198121"/>
            <a:ext cx="77114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Il salmo 128 contempla pure la </a:t>
            </a:r>
            <a:r>
              <a:rPr lang="it-IT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bellezza del lavoro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, per cui disoccupazione e precarietà lavorativa da una parte (AL 25) e squilibri economici e sociali (AL 26) non sono di accordo con il Regno di Dio. </a:t>
            </a:r>
          </a:p>
        </p:txBody>
      </p:sp>
      <p:sp>
        <p:nvSpPr>
          <p:cNvPr id="5" name="AutoShape 2" descr="Risultati immagini per immagini di manifesta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immagini di manifestan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45" y="7936"/>
            <a:ext cx="5321156" cy="37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424" y="247973"/>
            <a:ext cx="10808776" cy="1053885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L’amore come cammino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458" y="1301858"/>
            <a:ext cx="8818535" cy="5419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 realtà, la costruzione della famiglia è un cammino senza fine, un crescere passo passo, «si cade e ci si rialza» tante volte al giorno, in un permanente «</a:t>
            </a:r>
            <a:r>
              <a:rPr lang="it-IT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 artigianale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» (AL 16.) </a:t>
            </a:r>
          </a:p>
          <a:p>
            <a:pPr marL="0" indent="0">
              <a:buNone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Da Cristo attraverso la Chiesa, il matrimonio e la famiglia ricevono la grazia necessaria per testimoniare l’amore di Dio e vivere la vita di comunione (AL 63). </a:t>
            </a:r>
          </a:p>
          <a:p>
            <a:pPr marL="0" indent="0">
              <a:buNone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6053-8E12-4A3D-9E5E-0ECBF4870809}" type="datetime1">
              <a:rPr lang="it-IT" smtClean="0"/>
              <a:t>16/08/2017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2634712"/>
            <a:ext cx="3429000" cy="2294312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56223" y="854440"/>
            <a:ext cx="6265888" cy="5867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29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 «L’attività generativa ed educativa è, a sua volta, un riflesso dell’opera creatrice del Padre. La famiglia è chiamata a </a:t>
            </a:r>
            <a:r>
              <a:rPr lang="it-IT" sz="36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condividere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la preghiera quotidiana, la lettura della Parola di Dio e la comunione eucaristica per far crescere l’amore e convertirsi sempre più in tempio dove abita lo Spirito.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6053-8E12-4A3D-9E5E-0ECBF4870809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0475" cy="395740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40080" y="4541520"/>
            <a:ext cx="429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Chiesa domestica</a:t>
            </a:r>
            <a:endParaRPr lang="it-IT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2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400" y="929639"/>
            <a:ext cx="797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 22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Parola di Dio non si mostra come una sequenza di tesi astratte, bensì come una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compagna di viaggio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anche per le famiglie che sono in crisi o attraversano qualche dolore, e indica loro la meta del cammino, quando Dio «asciugherà ogni lacrima dai loro occhi e non vi sarà più la morte né lutto né lamento né affanno» (</a:t>
            </a:r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21,4).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716280"/>
            <a:ext cx="4095750" cy="56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8890" y="594610"/>
            <a:ext cx="8015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la Parola di Dio è fonte di vita e spiritualità per la famiglia. </a:t>
            </a:r>
            <a:r>
              <a:rPr lang="it-IT" sz="4400" i="1" dirty="0">
                <a:latin typeface="Arial" panose="020B0604020202020204" pitchFamily="34" charset="0"/>
                <a:cs typeface="Arial" panose="020B0604020202020204" pitchFamily="34" charset="0"/>
              </a:rPr>
              <a:t>Tutta la pastorale familiare dovrà lasciarsi modellare interiormente e formare i membri della Chiesa domestica mediante la lettura orante e ecclesiale della Sacra Scrittura. 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66" y="2301240"/>
            <a:ext cx="3837454" cy="2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8199" y="929640"/>
            <a:ext cx="5120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At 20, 31: «Vi affido al Signore e alla parola di grazia».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69" y="1127760"/>
            <a:ext cx="62731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400" y="929639"/>
            <a:ext cx="797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 22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Parola di Dio non si mostra come una sequenza di tesi astratte, bensì come una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compagna di viaggio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anche per le famiglie che sono in crisi o attraversano qualche dolore, e indica loro la meta del cammino, quando Dio «asciugherà ogni lacrima dai loro occhi e non vi sarà più la morte né lutto né lamento né affanno» (</a:t>
            </a:r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 21,4).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716280"/>
            <a:ext cx="4095750" cy="56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5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2893" y="681926"/>
            <a:ext cx="11206716" cy="3084162"/>
          </a:xfrm>
        </p:spPr>
        <p:txBody>
          <a:bodyPr>
            <a:noAutofit/>
          </a:bodyPr>
          <a:lstStyle/>
          <a:p>
            <a:pPr algn="ctr"/>
            <a:r>
              <a:rPr lang="it-IT" sz="9600" dirty="0">
                <a:solidFill>
                  <a:srgbClr val="FF0066"/>
                </a:solidFill>
                <a:latin typeface="Algerian" panose="04020705040A02060702" pitchFamily="82" charset="0"/>
              </a:rPr>
              <a:t>ALLA LUCE DELLA PAROLA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2893" y="4122549"/>
            <a:ext cx="11206716" cy="17253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SENTIERO DI SOFFERENZA E DI SANGUE (cap. 1)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09561" y="6204367"/>
            <a:ext cx="2910840" cy="428907"/>
          </a:xfrm>
        </p:spPr>
        <p:txBody>
          <a:bodyPr/>
          <a:lstStyle/>
          <a:p>
            <a:fld id="{D6ED1271-9B87-45EB-994E-D72D7EABA0D5}" type="datetime1">
              <a:rPr lang="it-IT" sz="2000" smtClean="0">
                <a:latin typeface="Arial" panose="020B0604020202020204" pitchFamily="34" charset="0"/>
                <a:cs typeface="Arial" panose="020B0604020202020204" pitchFamily="34" charset="0"/>
              </a:rPr>
              <a:t>16/08/2017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652760" y="320040"/>
            <a:ext cx="853440" cy="42608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401" y="563881"/>
            <a:ext cx="70713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 8: La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prima affermazione importante è che la Bibbia è popolata da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una storia di coppie, di famiglie, di generazioni e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generazioni… In queste storie, semplici e quotidiane, è accaduto qualcosa di straordinario: Dio si è rivelato presente! La storia personale e familiare diventa così «storia di salvezza».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762000"/>
            <a:ext cx="474499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606040"/>
            <a:ext cx="4572000" cy="304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41961" y="198120"/>
            <a:ext cx="853439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Entriamo ora in una di queste case, guidati dal Salmista, attraverso un canto che ancora oggi si proclama sia nella liturgia nuziale ebraica sia in quella cristiana: il salmo 128.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8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86E-8AE8-4390-A375-C1A1B5B9A683}" type="datetime1">
              <a:rPr lang="it-IT" smtClean="0"/>
              <a:t>16/08/2017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995595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Beato chi teme il Signore  	//		e cammina nelle sue vie.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Della fatica delle tue mani ti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nutrirai,  sarai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felice e avrai ogni bene 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tua sposa come vite feconda		nell’intimità della tua casa;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 tuoi figli come virgulti d’ulivo		intorno alla tua mensa.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Ecco com’è benedetto			       l’uomo che teme il Signore.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Ti benedica il Signore da Sion.		Possa tu vedere il bene di   </a:t>
            </a:r>
          </a:p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Gerusalemme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tutti i giorni della tua vita!			Possa tu vedere i figli dei tuoi figli!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Pace su Israele!» (</a:t>
            </a:r>
            <a:r>
              <a:rPr lang="it-IT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it-IT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128,1-6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86022029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474</TotalTime>
  <Words>1243</Words>
  <Application>Microsoft Office PowerPoint</Application>
  <PresentationFormat>Personalizzato</PresentationFormat>
  <Paragraphs>118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Scia di vapore</vt:lpstr>
      <vt:lpstr>AMORIS  LAETIZIA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ALLA LUCE DELLA PAROLA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 19: La fragilità dell’amore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L’amore come cammino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AMORIS LAETITIA</dc:title>
  <dc:creator>Utente</dc:creator>
  <cp:lastModifiedBy>Flavio Lorenzo</cp:lastModifiedBy>
  <cp:revision>58</cp:revision>
  <dcterms:created xsi:type="dcterms:W3CDTF">2016-04-12T12:45:48Z</dcterms:created>
  <dcterms:modified xsi:type="dcterms:W3CDTF">2017-08-16T21:09:58Z</dcterms:modified>
</cp:coreProperties>
</file>